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Lst>
  <p:sldSz cy="6858000" cx="9144000"/>
  <p:notesSz cx="6858000" cy="9144000"/>
  <p:embeddedFontLst>
    <p:embeddedFont>
      <p:font typeface="Candara"/>
      <p:regular r:id="rId14"/>
      <p:bold r:id="rId15"/>
      <p:italic r:id="rId16"/>
      <p:boldItalic r:id="rId17"/>
    </p:embeddedFont>
    <p:embeddedFont>
      <p:font typeface="PT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BF838DA-CD09-4130-851E-5D038E5CF83C}">
  <a:tblStyle styleId="{ABF838DA-CD09-4130-851E-5D038E5CF83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italic.fntdata"/><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font" Target="fonts/PTSans-bold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Candara-bold.fntdata"/><Relationship Id="rId14" Type="http://schemas.openxmlformats.org/officeDocument/2006/relationships/font" Target="fonts/Candara-regular.fntdata"/><Relationship Id="rId17" Type="http://schemas.openxmlformats.org/officeDocument/2006/relationships/font" Target="fonts/Candara-boldItalic.fntdata"/><Relationship Id="rId16" Type="http://schemas.openxmlformats.org/officeDocument/2006/relationships/font" Target="fonts/Candara-italic.fntdata"/><Relationship Id="rId5" Type="http://schemas.openxmlformats.org/officeDocument/2006/relationships/slideMaster" Target="slideMasters/slideMaster1.xml"/><Relationship Id="rId19" Type="http://schemas.openxmlformats.org/officeDocument/2006/relationships/font" Target="fonts/PTSans-bold.fntdata"/><Relationship Id="rId6" Type="http://schemas.openxmlformats.org/officeDocument/2006/relationships/notesMaster" Target="notesMasters/notesMaster1.xml"/><Relationship Id="rId18" Type="http://schemas.openxmlformats.org/officeDocument/2006/relationships/font" Target="fonts/PTSans-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Creando Trigger a Nivel de Sentencia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En el ejemplo, se crea un trigger a nivel de una sentencia INSERT que se realice sobre la employees. El trigger TRG_SEGURIDAD_EMP validará, antes de que se inserte una fila, en que horario se está efectuando la operación. Si la hora en que se está insertado la nueva fila no está entre las 09:00 y 18:00 entonces se mostrará el mensaje definido en la excepción. Por lo tanto, primero se ejecuta la acción del Trigger TRG_SEGURIDAD_EMP  y posteriormente, si no hay error, se ejecuta la sentencia Insert sobre la tabla employees. </a:t>
            </a:r>
            <a:endParaRPr/>
          </a:p>
        </p:txBody>
      </p:sp>
      <p:sp>
        <p:nvSpPr>
          <p:cNvPr id="167" name="Google Shape;16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Creando Trigger a Nivel de Sentencia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Creado el trigger a nivel de sentencia TRG_SEGURIDAD_EMP, éste se ejecutará cuando se realice cualquier operación de INSERT sobre la tabla employees. Las acciones del trigger se ejecutarán ANTES  de que insertar la fila en la tabla. Por lo tanto asumiendo que la fila que se insertar se efectúa en un horario que no corresponde se generará la Excepción controlada por el Trigger (mostrando un mensaje de error) y la sentencia insert no se realizará, como es el caso del ejemplo. </a:t>
            </a:r>
            <a:endParaRPr/>
          </a:p>
        </p:txBody>
      </p:sp>
      <p:sp>
        <p:nvSpPr>
          <p:cNvPr id="174" name="Google Shape;1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Uso de Predicados Condicionales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En los triggers a nivel de sentencia o de fila si hay más de una operación DML  que puede activar el trigger, en el cuerpo de éste se pueden usar los predicados condicionales  INSERTING, DELETING, and UPDATING para comprobar qué tipo de declaración disparó el trigger:</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INSERTING: TRUE si la orden es INSERT.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DELETING: TRUE si la orden es DELETE.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UPDATING: TRUE si la orden es UPDATE.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En el ejemplo, se crea el trigger TRG_VALIDA_DML_EMP para restringir el día y hora en que se producen todos los eventos de manipulación de datos en la tabla employees. El trigger efectuará la validación del día y hora que se realiza cualquier sentencia INSERT, UPDATE o DELETE antes de que se haga efectiva en la tabla. En el caso de efectuarse una operación de UPDATE se valida sólo cuando se produzca una actualización sobre la columna salary de la tabla. </a:t>
            </a:r>
            <a:endParaRPr/>
          </a:p>
        </p:txBody>
      </p:sp>
      <p:sp>
        <p:nvSpPr>
          <p:cNvPr id="181" name="Google Shape;18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Uso de OLD y NEW en un Trigger</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En un trigger a nivel de fila, para referenciar el valor de una columna antes y después del cambio de dato se deben utilizar OLD y NEW como prefijo.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OLD y NEW se pueden utilizar sólo en trigger a nivel de filas.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Deben ir precedidos por: (dos puntos) en cada sentencia PL/SQL o SQL.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No se deben utilizar:</a:t>
            </a:r>
            <a:r>
              <a:rPr b="1" lang="en-US" sz="12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(dos puntos) como prefijo si son referenciados en la condición de restricción WHEN.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:NEW no se puede modificar en un trigger AFTER a nivel de fila.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:OLD nunca se puede modificar, sólo se puede leer.(*</a:t>
            </a:r>
            <a:r>
              <a:rPr lang="en-US"/>
              <a:t> </a:t>
            </a:r>
            <a:endParaRPr/>
          </a:p>
        </p:txBody>
      </p:sp>
      <p:sp>
        <p:nvSpPr>
          <p:cNvPr id="188" name="Google Shape;18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Uso de OLD y NEW en un Trigger</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Operación: INSET, UPDATE, DELETE.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Valor OLD: NULL, Valor antes de UPDATE (valor que existe en la tabla), Value antes de DELETE (valor que existe en la tabla):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Valor NEW: Valor insertado o que se va a insertar, Valor después del UPDATE (Nuevo valor con el cual se va a actualizar la tabla), NULL.</a:t>
            </a:r>
            <a:r>
              <a:rPr lang="en-US"/>
              <a:t> </a:t>
            </a:r>
            <a:endParaRPr/>
          </a:p>
        </p:txBody>
      </p:sp>
      <p:sp>
        <p:nvSpPr>
          <p:cNvPr id="195" name="Google Shape;19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8000" u="none" cap="none" strike="noStrike">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graphicFrame>
        <p:nvGraphicFramePr>
          <p:cNvPr id="158" name="Google Shape;158;p25"/>
          <p:cNvGraphicFramePr/>
          <p:nvPr/>
        </p:nvGraphicFramePr>
        <p:xfrm>
          <a:off x="457200" y="3758024"/>
          <a:ext cx="3000000" cy="3000000"/>
        </p:xfrm>
        <a:graphic>
          <a:graphicData uri="http://schemas.openxmlformats.org/drawingml/2006/table">
            <a:tbl>
              <a:tblPr>
                <a:noFill/>
                <a:tableStyleId>{ABF838DA-CD09-4130-851E-5D038E5CF83C}</a:tableStyleId>
              </a:tblPr>
              <a:tblGrid>
                <a:gridCol w="3718550"/>
              </a:tblGrid>
              <a:tr h="1215425">
                <a:tc>
                  <a:txBody>
                    <a:bodyPr>
                      <a:noAutofit/>
                    </a:bodyPr>
                    <a:lstStyle/>
                    <a:p>
                      <a:pPr indent="0" lvl="0" marL="0" marR="0" rtl="0" algn="ctr">
                        <a:lnSpc>
                          <a:spcPct val="115000"/>
                        </a:lnSpc>
                        <a:spcBef>
                          <a:spcPts val="0"/>
                        </a:spcBef>
                        <a:spcAft>
                          <a:spcPts val="0"/>
                        </a:spcAft>
                        <a:buNone/>
                      </a:pPr>
                      <a:r>
                        <a:rPr b="1" lang="en-US" sz="3200" u="none" cap="none" strike="noStrike">
                          <a:solidFill>
                            <a:srgbClr val="17365D"/>
                          </a:solidFill>
                          <a:latin typeface="Calibri"/>
                          <a:ea typeface="Calibri"/>
                          <a:cs typeface="Calibri"/>
                          <a:sym typeface="Calibri"/>
                        </a:rPr>
                        <a:t>Triggers a nivel de sentencia</a:t>
                      </a:r>
                      <a:endParaRPr sz="2800" u="none" cap="none" strike="noStrike">
                        <a:solidFill>
                          <a:srgbClr val="17365D"/>
                        </a:solidFill>
                        <a:latin typeface="Calibri"/>
                        <a:ea typeface="Calibri"/>
                        <a:cs typeface="Calibri"/>
                        <a:sym typeface="Calibri"/>
                      </a:endParaRPr>
                    </a:p>
                  </a:txBody>
                  <a:tcPr marT="0" marB="0" marR="89525" marL="895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nvSpPr>
        <p:spPr>
          <a:xfrm>
            <a:off x="936702" y="2542478"/>
            <a:ext cx="3434576"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Triggers a nivel de sentencia</a:t>
            </a:r>
            <a:endParaRPr b="1" i="0" sz="36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nvSpPr>
        <p:spPr>
          <a:xfrm>
            <a:off x="4215161" y="446049"/>
            <a:ext cx="4415882"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Calibri"/>
                <a:ea typeface="Calibri"/>
                <a:cs typeface="Calibri"/>
                <a:sym typeface="Calibri"/>
              </a:rPr>
              <a:t>Triggers a nivel de sentencia</a:t>
            </a:r>
            <a:endParaRPr b="1" i="0" sz="2400" u="none" cap="none" strike="noStrike">
              <a:solidFill>
                <a:schemeClr val="lt1"/>
              </a:solidFill>
              <a:latin typeface="Calibri"/>
              <a:ea typeface="Calibri"/>
              <a:cs typeface="Calibri"/>
              <a:sym typeface="Calibri"/>
            </a:endParaRPr>
          </a:p>
        </p:txBody>
      </p:sp>
      <p:pic>
        <p:nvPicPr>
          <p:cNvPr id="170" name="Google Shape;170;p27"/>
          <p:cNvPicPr preferRelativeResize="0"/>
          <p:nvPr/>
        </p:nvPicPr>
        <p:blipFill rotWithShape="1">
          <a:blip r:embed="rId3">
            <a:alphaModFix/>
          </a:blip>
          <a:srcRect b="0" l="0" r="0" t="0"/>
          <a:stretch/>
        </p:blipFill>
        <p:spPr>
          <a:xfrm>
            <a:off x="1003609" y="1131668"/>
            <a:ext cx="7114479" cy="50394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nvSpPr>
        <p:spPr>
          <a:xfrm>
            <a:off x="4215161" y="446049"/>
            <a:ext cx="4415882"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Calibri"/>
                <a:ea typeface="Calibri"/>
                <a:cs typeface="Calibri"/>
                <a:sym typeface="Calibri"/>
              </a:rPr>
              <a:t>Triggers a nivel de sentencia</a:t>
            </a:r>
            <a:endParaRPr b="1" i="0" sz="2400" u="none" cap="none" strike="noStrike">
              <a:solidFill>
                <a:schemeClr val="lt1"/>
              </a:solidFill>
              <a:latin typeface="Calibri"/>
              <a:ea typeface="Calibri"/>
              <a:cs typeface="Calibri"/>
              <a:sym typeface="Calibri"/>
            </a:endParaRPr>
          </a:p>
        </p:txBody>
      </p:sp>
      <p:pic>
        <p:nvPicPr>
          <p:cNvPr id="177" name="Google Shape;177;p28"/>
          <p:cNvPicPr preferRelativeResize="0"/>
          <p:nvPr/>
        </p:nvPicPr>
        <p:blipFill rotWithShape="1">
          <a:blip r:embed="rId3">
            <a:alphaModFix/>
          </a:blip>
          <a:srcRect b="0" l="0" r="0" t="0"/>
          <a:stretch/>
        </p:blipFill>
        <p:spPr>
          <a:xfrm>
            <a:off x="780586" y="1093018"/>
            <a:ext cx="7627434" cy="507151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nvSpPr>
        <p:spPr>
          <a:xfrm>
            <a:off x="4215161" y="446049"/>
            <a:ext cx="4415882"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Calibri"/>
                <a:ea typeface="Calibri"/>
                <a:cs typeface="Calibri"/>
                <a:sym typeface="Calibri"/>
              </a:rPr>
              <a:t>Triggers a nivel de sentencia</a:t>
            </a:r>
            <a:endParaRPr b="1" i="0" sz="2400" u="none" cap="none" strike="noStrike">
              <a:solidFill>
                <a:schemeClr val="lt1"/>
              </a:solidFill>
              <a:latin typeface="Calibri"/>
              <a:ea typeface="Calibri"/>
              <a:cs typeface="Calibri"/>
              <a:sym typeface="Calibri"/>
            </a:endParaRPr>
          </a:p>
        </p:txBody>
      </p:sp>
      <p:pic>
        <p:nvPicPr>
          <p:cNvPr id="184" name="Google Shape;184;p29"/>
          <p:cNvPicPr preferRelativeResize="0"/>
          <p:nvPr/>
        </p:nvPicPr>
        <p:blipFill rotWithShape="1">
          <a:blip r:embed="rId3">
            <a:alphaModFix/>
          </a:blip>
          <a:srcRect b="0" l="0" r="0" t="0"/>
          <a:stretch/>
        </p:blipFill>
        <p:spPr>
          <a:xfrm>
            <a:off x="1092819" y="1156072"/>
            <a:ext cx="6980664" cy="49818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nvSpPr>
        <p:spPr>
          <a:xfrm>
            <a:off x="4215161" y="446049"/>
            <a:ext cx="4415882"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Calibri"/>
                <a:ea typeface="Calibri"/>
                <a:cs typeface="Calibri"/>
                <a:sym typeface="Calibri"/>
              </a:rPr>
              <a:t>Triggers a nivel de sentencia</a:t>
            </a:r>
            <a:endParaRPr b="1" i="0" sz="2400" u="none" cap="none" strike="noStrike">
              <a:solidFill>
                <a:schemeClr val="lt1"/>
              </a:solidFill>
              <a:latin typeface="Calibri"/>
              <a:ea typeface="Calibri"/>
              <a:cs typeface="Calibri"/>
              <a:sym typeface="Calibri"/>
            </a:endParaRPr>
          </a:p>
        </p:txBody>
      </p:sp>
      <p:pic>
        <p:nvPicPr>
          <p:cNvPr id="191" name="Google Shape;191;p30"/>
          <p:cNvPicPr preferRelativeResize="0"/>
          <p:nvPr/>
        </p:nvPicPr>
        <p:blipFill rotWithShape="1">
          <a:blip r:embed="rId3">
            <a:alphaModFix/>
          </a:blip>
          <a:srcRect b="0" l="0" r="0" t="0"/>
          <a:stretch/>
        </p:blipFill>
        <p:spPr>
          <a:xfrm>
            <a:off x="914400" y="1263710"/>
            <a:ext cx="7404410" cy="48659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nvSpPr>
        <p:spPr>
          <a:xfrm>
            <a:off x="4215161" y="446049"/>
            <a:ext cx="4415882"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lt1"/>
                </a:solidFill>
                <a:latin typeface="Calibri"/>
                <a:ea typeface="Calibri"/>
                <a:cs typeface="Calibri"/>
                <a:sym typeface="Calibri"/>
              </a:rPr>
              <a:t>Triggers a nivel de sentencia</a:t>
            </a:r>
            <a:endParaRPr b="1" i="0" sz="2400" u="none" cap="none" strike="noStrike">
              <a:solidFill>
                <a:schemeClr val="lt1"/>
              </a:solidFill>
              <a:latin typeface="Calibri"/>
              <a:ea typeface="Calibri"/>
              <a:cs typeface="Calibri"/>
              <a:sym typeface="Calibri"/>
            </a:endParaRPr>
          </a:p>
        </p:txBody>
      </p:sp>
      <p:pic>
        <p:nvPicPr>
          <p:cNvPr id="198" name="Google Shape;198;p31"/>
          <p:cNvPicPr preferRelativeResize="0"/>
          <p:nvPr/>
        </p:nvPicPr>
        <p:blipFill rotWithShape="1">
          <a:blip r:embed="rId3">
            <a:alphaModFix/>
          </a:blip>
          <a:srcRect b="0" l="0" r="0" t="0"/>
          <a:stretch/>
        </p:blipFill>
        <p:spPr>
          <a:xfrm>
            <a:off x="847003" y="1136251"/>
            <a:ext cx="7598791" cy="51084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